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1" r:id="rId6"/>
    <p:sldId id="263" r:id="rId7"/>
    <p:sldId id="268" r:id="rId8"/>
    <p:sldId id="264" r:id="rId9"/>
    <p:sldId id="269" r:id="rId10"/>
    <p:sldId id="265" r:id="rId11"/>
    <p:sldId id="270" r:id="rId12"/>
    <p:sldId id="266" r:id="rId13"/>
    <p:sldId id="271" r:id="rId14"/>
    <p:sldId id="267" r:id="rId15"/>
    <p:sldId id="272" r:id="rId16"/>
    <p:sldId id="273" r:id="rId17"/>
    <p:sldId id="274" r:id="rId18"/>
    <p:sldId id="280" r:id="rId19"/>
    <p:sldId id="275" r:id="rId20"/>
    <p:sldId id="281" r:id="rId21"/>
    <p:sldId id="276" r:id="rId22"/>
    <p:sldId id="282" r:id="rId23"/>
    <p:sldId id="277" r:id="rId24"/>
    <p:sldId id="286" r:id="rId25"/>
    <p:sldId id="278" r:id="rId26"/>
    <p:sldId id="287" r:id="rId27"/>
    <p:sldId id="288" r:id="rId28"/>
    <p:sldId id="25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" y="0"/>
            <a:ext cx="12181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4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5381" y="600364"/>
            <a:ext cx="9782029" cy="5198774"/>
          </a:xfrm>
        </p:spPr>
        <p:txBody>
          <a:bodyPr anchor="ctr">
            <a:normAutofit/>
          </a:bodyPr>
          <a:lstStyle/>
          <a:p>
            <a:pPr algn="ctr"/>
            <a:r>
              <a:rPr lang="ru-RU" sz="6600" dirty="0" smtClean="0"/>
              <a:t>4) Переведи </a:t>
            </a:r>
            <a:r>
              <a:rPr lang="ru-RU" sz="6600" dirty="0"/>
              <a:t>целое десятично число 45 в системы счисления с основаниями 2, 8</a:t>
            </a:r>
            <a:r>
              <a:rPr lang="ru-RU" sz="6600" dirty="0" smtClean="0"/>
              <a:t>, 16.</a:t>
            </a:r>
            <a:endParaRPr lang="ru-RU" sz="66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0030691" y="5463309"/>
            <a:ext cx="1283855" cy="128385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4</a:t>
            </a:r>
            <a:r>
              <a:rPr lang="ru-RU" sz="4800" dirty="0" smtClean="0"/>
              <a:t>0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368538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891" y="618518"/>
            <a:ext cx="10465520" cy="1478570"/>
          </a:xfrm>
        </p:spPr>
        <p:txBody>
          <a:bodyPr>
            <a:normAutofit/>
          </a:bodyPr>
          <a:lstStyle/>
          <a:p>
            <a:pPr marL="1545590">
              <a:lnSpc>
                <a:spcPts val="2585"/>
              </a:lnSpc>
            </a:pPr>
            <a:r>
              <a:rPr lang="ru-RU" dirty="0"/>
              <a:t>4) Переведи целое десятично число 45 в системы счисления с основаниями 2, 8, 16.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702" t="31934" r="21516" b="37553"/>
          <a:stretch/>
        </p:blipFill>
        <p:spPr>
          <a:xfrm>
            <a:off x="2149625" y="2122110"/>
            <a:ext cx="8893586" cy="3742981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Graphic 1"/>
          <p:cNvSpPr>
            <a:spLocks/>
          </p:cNvSpPr>
          <p:nvPr/>
        </p:nvSpPr>
        <p:spPr>
          <a:xfrm>
            <a:off x="3912870" y="2489835"/>
            <a:ext cx="250825" cy="127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698" y="0"/>
                </a:lnTo>
              </a:path>
            </a:pathLst>
          </a:custGeom>
          <a:ln w="13193">
            <a:solidFill>
              <a:srgbClr val="000000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392219" y="2122110"/>
            <a:ext cx="378691" cy="161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363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5381" y="600364"/>
            <a:ext cx="9782029" cy="5198774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ru-RU" sz="6600" dirty="0" smtClean="0"/>
              <a:t>5) Переведи </a:t>
            </a:r>
            <a:r>
              <a:rPr lang="ru-RU" sz="6600" dirty="0"/>
              <a:t>числа из двоичной системы в десятичную:</a:t>
            </a:r>
          </a:p>
          <a:p>
            <a:pPr algn="ctr"/>
            <a:r>
              <a:rPr lang="ru-RU" sz="6600" dirty="0"/>
              <a:t>а) </a:t>
            </a:r>
            <a:r>
              <a:rPr lang="ru-RU" sz="6600" dirty="0" smtClean="0"/>
              <a:t>1100101</a:t>
            </a:r>
          </a:p>
          <a:p>
            <a:pPr algn="ctr"/>
            <a:r>
              <a:rPr lang="ru-RU" sz="6600" dirty="0" smtClean="0"/>
              <a:t>Б) 1001111</a:t>
            </a:r>
            <a:endParaRPr lang="ru-RU" sz="66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0030691" y="5463309"/>
            <a:ext cx="1283855" cy="128385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/>
              <a:t>50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06958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891" y="1011265"/>
            <a:ext cx="10465520" cy="1478570"/>
          </a:xfrm>
        </p:spPr>
        <p:txBody>
          <a:bodyPr>
            <a:normAutofit fontScale="90000"/>
          </a:bodyPr>
          <a:lstStyle/>
          <a:p>
            <a:pPr marL="1545590">
              <a:lnSpc>
                <a:spcPts val="2585"/>
              </a:lnSpc>
            </a:pPr>
            <a:r>
              <a:rPr lang="ru-RU" dirty="0"/>
              <a:t>5) Переведи числа из двоичной системы в десятичную:</a:t>
            </a:r>
            <a:br>
              <a:rPr lang="ru-RU" dirty="0"/>
            </a:br>
            <a:r>
              <a:rPr lang="ru-RU" dirty="0"/>
              <a:t>а) 1100101</a:t>
            </a:r>
            <a:br>
              <a:rPr lang="ru-RU" dirty="0"/>
            </a:br>
            <a:r>
              <a:rPr lang="ru-RU" dirty="0"/>
              <a:t>Б) 1001111</a:t>
            </a:r>
            <a:br>
              <a:rPr lang="ru-RU" dirty="0"/>
            </a:b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595" t="69792" r="9620" b="15885"/>
          <a:stretch/>
        </p:blipFill>
        <p:spPr>
          <a:xfrm>
            <a:off x="581891" y="2489835"/>
            <a:ext cx="10934264" cy="1607980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Graphic 1"/>
          <p:cNvSpPr>
            <a:spLocks/>
          </p:cNvSpPr>
          <p:nvPr/>
        </p:nvSpPr>
        <p:spPr>
          <a:xfrm>
            <a:off x="3912870" y="2489835"/>
            <a:ext cx="250825" cy="127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698" y="0"/>
                </a:lnTo>
              </a:path>
            </a:pathLst>
          </a:custGeom>
          <a:ln w="13193">
            <a:solidFill>
              <a:srgbClr val="000000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99127" y="2489835"/>
            <a:ext cx="1293091" cy="1055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941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5381" y="600364"/>
            <a:ext cx="9782029" cy="5198774"/>
          </a:xfrm>
        </p:spPr>
        <p:txBody>
          <a:bodyPr anchor="ctr">
            <a:normAutofit fontScale="62500" lnSpcReduction="20000"/>
          </a:bodyPr>
          <a:lstStyle/>
          <a:p>
            <a:pPr algn="ctr"/>
            <a:r>
              <a:rPr lang="ru-RU" sz="6600" dirty="0" smtClean="0"/>
              <a:t>6) Выполните </a:t>
            </a:r>
            <a:r>
              <a:rPr lang="ru-RU" sz="6600" dirty="0"/>
              <a:t>арифметические действия в двоичной системе </a:t>
            </a:r>
            <a:r>
              <a:rPr lang="ru-RU" sz="6600" dirty="0" smtClean="0"/>
              <a:t>счисления</a:t>
            </a:r>
          </a:p>
          <a:p>
            <a:pPr algn="ctr"/>
            <a:r>
              <a:rPr lang="ru-RU" sz="6600" dirty="0" smtClean="0"/>
              <a:t>А)101010+1101</a:t>
            </a:r>
          </a:p>
          <a:p>
            <a:pPr algn="ctr"/>
            <a:r>
              <a:rPr lang="ru-RU" sz="6600" dirty="0" smtClean="0"/>
              <a:t>Б)1010+1010</a:t>
            </a:r>
          </a:p>
          <a:p>
            <a:pPr algn="ctr"/>
            <a:r>
              <a:rPr lang="ru-RU" sz="6600" dirty="0" smtClean="0"/>
              <a:t>В)1010*11</a:t>
            </a:r>
          </a:p>
          <a:p>
            <a:pPr algn="ctr"/>
            <a:r>
              <a:rPr lang="ru-RU" sz="6600" dirty="0" smtClean="0"/>
              <a:t>Г)111*101</a:t>
            </a:r>
            <a:endParaRPr lang="ru-RU" sz="66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0030691" y="5463309"/>
            <a:ext cx="1283855" cy="128385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6</a:t>
            </a:r>
            <a:r>
              <a:rPr lang="ru-RU" sz="4800" dirty="0" smtClean="0"/>
              <a:t>0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729157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891" y="1308826"/>
            <a:ext cx="10465520" cy="1478570"/>
          </a:xfrm>
        </p:spPr>
        <p:txBody>
          <a:bodyPr>
            <a:normAutofit fontScale="90000"/>
          </a:bodyPr>
          <a:lstStyle/>
          <a:p>
            <a:pPr marL="1545590">
              <a:lnSpc>
                <a:spcPts val="2585"/>
              </a:lnSpc>
            </a:pPr>
            <a:r>
              <a:rPr lang="ru-RU" dirty="0"/>
              <a:t>6) Выполните арифметические действия в двоичной системе счисления</a:t>
            </a:r>
            <a:br>
              <a:rPr lang="ru-RU" dirty="0"/>
            </a:br>
            <a:r>
              <a:rPr lang="ru-RU" dirty="0"/>
              <a:t>А)101010+1101</a:t>
            </a:r>
            <a:br>
              <a:rPr lang="ru-RU" dirty="0"/>
            </a:br>
            <a:r>
              <a:rPr lang="ru-RU" dirty="0"/>
              <a:t>Б)1010+1010</a:t>
            </a:r>
            <a:br>
              <a:rPr lang="ru-RU" dirty="0"/>
            </a:br>
            <a:r>
              <a:rPr lang="ru-RU" dirty="0"/>
              <a:t>В)1010*11</a:t>
            </a:r>
            <a:br>
              <a:rPr lang="ru-RU" dirty="0"/>
            </a:br>
            <a:r>
              <a:rPr lang="ru-RU" dirty="0"/>
              <a:t>Г)111*101</a:t>
            </a:r>
            <a:br>
              <a:rPr lang="ru-RU" dirty="0"/>
            </a:b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36" t="61664" r="15208" b="17734"/>
          <a:stretch/>
        </p:blipFill>
        <p:spPr>
          <a:xfrm>
            <a:off x="1152093" y="3315855"/>
            <a:ext cx="10255283" cy="2447636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Graphic 1"/>
          <p:cNvSpPr>
            <a:spLocks/>
          </p:cNvSpPr>
          <p:nvPr/>
        </p:nvSpPr>
        <p:spPr>
          <a:xfrm>
            <a:off x="3912870" y="2489835"/>
            <a:ext cx="250825" cy="127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698" y="0"/>
                </a:lnTo>
              </a:path>
            </a:pathLst>
          </a:custGeom>
          <a:ln w="13193">
            <a:solidFill>
              <a:srgbClr val="000000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773382" y="3362036"/>
            <a:ext cx="1348509" cy="2285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197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6" y="236971"/>
            <a:ext cx="7056582" cy="4455102"/>
          </a:xfrm>
        </p:spPr>
        <p:txBody>
          <a:bodyPr/>
          <a:lstStyle/>
          <a:p>
            <a:r>
              <a:rPr lang="ru-RU" sz="6600" dirty="0" smtClean="0"/>
              <a:t>Раунд </a:t>
            </a:r>
            <a:r>
              <a:rPr lang="en-US" sz="6600" dirty="0" smtClean="0"/>
              <a:t>2</a:t>
            </a:r>
            <a:r>
              <a:rPr lang="ru-RU" sz="6600" dirty="0"/>
              <a:t>. Элементы алгебры логики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12" y="2262908"/>
            <a:ext cx="3340146" cy="38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5381" y="600364"/>
            <a:ext cx="9782029" cy="5198774"/>
          </a:xfrm>
        </p:spPr>
        <p:txBody>
          <a:bodyPr anchor="ctr">
            <a:normAutofit/>
          </a:bodyPr>
          <a:lstStyle/>
          <a:p>
            <a:pPr algn="ctr"/>
            <a:r>
              <a:rPr lang="ru-RU" sz="6600" dirty="0" smtClean="0"/>
              <a:t>1</a:t>
            </a:r>
            <a:r>
              <a:rPr lang="ru-RU" sz="6600" dirty="0"/>
              <a:t>) Что изучает наука логика?</a:t>
            </a:r>
            <a:endParaRPr lang="ru-RU" sz="66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9384145" y="4839855"/>
            <a:ext cx="1283855" cy="128385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/>
              <a:t>10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675791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891" y="618518"/>
            <a:ext cx="10465520" cy="1478570"/>
          </a:xfrm>
        </p:spPr>
        <p:txBody>
          <a:bodyPr/>
          <a:lstStyle/>
          <a:p>
            <a:pPr marL="1545590">
              <a:lnSpc>
                <a:spcPts val="2585"/>
              </a:lnSpc>
              <a:spcAft>
                <a:spcPts val="0"/>
              </a:spcAft>
            </a:pPr>
            <a:r>
              <a:rPr lang="ru-RU" dirty="0" smtClean="0">
                <a:latin typeface="Arial" panose="020B0604020202020204" pitchFamily="34" charset="0"/>
                <a:ea typeface="Arial" panose="020B0604020202020204" pitchFamily="34" charset="0"/>
              </a:rPr>
              <a:t>1) 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  <a:t>Что изучает наука логика?</a:t>
            </a:r>
            <a:b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Graphic 1"/>
          <p:cNvSpPr>
            <a:spLocks/>
          </p:cNvSpPr>
          <p:nvPr/>
        </p:nvSpPr>
        <p:spPr>
          <a:xfrm>
            <a:off x="3912870" y="2489835"/>
            <a:ext cx="250825" cy="127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698" y="0"/>
                </a:lnTo>
              </a:path>
            </a:pathLst>
          </a:custGeom>
          <a:ln w="13193">
            <a:solidFill>
              <a:srgbClr val="000000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31970" y="1481187"/>
            <a:ext cx="9521681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indent="1588" defTabSz="914400"/>
            <a:r>
              <a:rPr lang="ru-RU" altLang="ru-RU" sz="36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Логика - наука, изучающая законы и формы мышления. В логике мышление</a:t>
            </a:r>
          </a:p>
          <a:p>
            <a:pPr lvl="0" indent="1588" defTabSz="914400"/>
            <a:r>
              <a:rPr lang="ru-RU" altLang="ru-RU" sz="36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рассматривается как инструмент познания окружающего мира.</a:t>
            </a:r>
          </a:p>
          <a:p>
            <a:pPr lvl="0" indent="1588" defTabSz="914400"/>
            <a:r>
              <a:rPr lang="ru-RU" altLang="ru-RU" sz="36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Одна из главных задач логики — определить, как прийти к выводу из предпосылок (правильное рассуждение) и получить истинное знание о предмете размышления.</a:t>
            </a:r>
          </a:p>
        </p:txBody>
      </p:sp>
    </p:spTree>
    <p:extLst>
      <p:ext uri="{BB962C8B-B14F-4D97-AF65-F5344CB8AC3E}">
        <p14:creationId xmlns:p14="http://schemas.microsoft.com/office/powerpoint/2010/main" val="2954827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5381" y="600364"/>
            <a:ext cx="9782029" cy="5198774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 smtClean="0"/>
              <a:t>2) </a:t>
            </a:r>
            <a:r>
              <a:rPr lang="ru-RU" sz="6600" dirty="0" smtClean="0"/>
              <a:t>Какие </a:t>
            </a:r>
            <a:r>
              <a:rPr lang="ru-RU" sz="6600" dirty="0"/>
              <a:t>логические операции ты знаешь и как они обозначаются?</a:t>
            </a:r>
            <a:endParaRPr lang="ru-RU" sz="66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9384145" y="4839855"/>
            <a:ext cx="1283855" cy="128385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2</a:t>
            </a:r>
            <a:r>
              <a:rPr lang="ru-RU" sz="4800" dirty="0" smtClean="0"/>
              <a:t>0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13724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Сейчас тебе предстоит пройти </a:t>
            </a:r>
            <a:r>
              <a:rPr lang="ru-RU" dirty="0" err="1" smtClean="0"/>
              <a:t>квест</a:t>
            </a:r>
            <a:r>
              <a:rPr lang="ru-RU" dirty="0" smtClean="0"/>
              <a:t>, в результате которого мы оценим твои знания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3366">
            <a:off x="1616244" y="518060"/>
            <a:ext cx="2710113" cy="1802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3063">
            <a:off x="5403273" y="3977961"/>
            <a:ext cx="3703782" cy="2415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185">
            <a:off x="7607098" y="284625"/>
            <a:ext cx="3548364" cy="2319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5526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891" y="618518"/>
            <a:ext cx="10465520" cy="1478570"/>
          </a:xfrm>
        </p:spPr>
        <p:txBody>
          <a:bodyPr/>
          <a:lstStyle/>
          <a:p>
            <a:pPr algn="ctr"/>
            <a:r>
              <a:rPr lang="en-US" dirty="0"/>
              <a:t>2) </a:t>
            </a:r>
            <a:r>
              <a:rPr lang="ru-RU" dirty="0"/>
              <a:t>Какие логические операции ты знаешь и как они обозначаются?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Graphic 1"/>
          <p:cNvSpPr>
            <a:spLocks/>
          </p:cNvSpPr>
          <p:nvPr/>
        </p:nvSpPr>
        <p:spPr>
          <a:xfrm>
            <a:off x="3912870" y="2489835"/>
            <a:ext cx="250825" cy="127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698" y="0"/>
                </a:lnTo>
              </a:path>
            </a:pathLst>
          </a:custGeom>
          <a:ln w="13193">
            <a:solidFill>
              <a:srgbClr val="000000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41412" y="1887555"/>
            <a:ext cx="9521681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indent="1588" defTabSz="914400"/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Существует три основные операции:</a:t>
            </a:r>
          </a:p>
          <a:p>
            <a:pPr lvl="0" indent="1588" defTabSz="914400"/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Логическое отрицание (инверсия)</a:t>
            </a:r>
          </a:p>
          <a:p>
            <a:pPr lvl="0" indent="1588" defTabSz="914400"/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Обозначение: Ā, ¬A, </a:t>
            </a:r>
            <a:r>
              <a:rPr lang="ru-RU" altLang="ru-RU" sz="2400" dirty="0" err="1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not</a:t>
            </a:r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 А, не А.</a:t>
            </a:r>
          </a:p>
          <a:p>
            <a:pPr lvl="0" indent="1588" defTabSz="914400"/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Высказывание Ā истинно при ложном А и Ā ложно при истинном А.</a:t>
            </a:r>
          </a:p>
          <a:p>
            <a:pPr lvl="0" indent="1588" defTabSz="914400"/>
            <a:r>
              <a:rPr lang="ru-RU" altLang="ru-RU" sz="2400" dirty="0" smtClean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Логическое </a:t>
            </a:r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сложение (дизъюнкция)</a:t>
            </a:r>
          </a:p>
          <a:p>
            <a:pPr lvl="0" indent="1588" defTabSz="914400"/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Обозначение: A v В, A </a:t>
            </a:r>
            <a:r>
              <a:rPr lang="ru-RU" altLang="ru-RU" sz="2400" dirty="0" err="1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or</a:t>
            </a:r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 В, А + В, А или В.</a:t>
            </a:r>
          </a:p>
          <a:p>
            <a:pPr lvl="0" indent="1588" defTabSz="914400"/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Высказывание A v В ложно тогда и только тогда, когда оба высказывания А и В ложны.</a:t>
            </a:r>
          </a:p>
          <a:p>
            <a:pPr lvl="0" indent="1588" defTabSz="914400"/>
            <a:r>
              <a:rPr lang="ru-RU" altLang="ru-RU" sz="2400" dirty="0" smtClean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Логическое </a:t>
            </a:r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умножение (конъюнкция)</a:t>
            </a:r>
          </a:p>
          <a:p>
            <a:pPr lvl="0" indent="1588" defTabSz="914400"/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Обозначение: А&amp;В, A </a:t>
            </a:r>
            <a:r>
              <a:rPr lang="ru-RU" altLang="ru-RU" sz="2400" dirty="0" err="1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and</a:t>
            </a:r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 В, А*В, А^В, АВ, А и В.</a:t>
            </a:r>
          </a:p>
          <a:p>
            <a:pPr lvl="0" indent="1588" defTabSz="914400"/>
            <a:r>
              <a:rPr lang="ru-RU" altLang="ru-RU" sz="24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Высказывание А ^ В истинно тогда и только тогда, когда оба высказывания А и </a:t>
            </a:r>
            <a:r>
              <a:rPr lang="ru-RU" altLang="ru-RU" sz="2400" dirty="0" smtClean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В истинны.</a:t>
            </a:r>
            <a:endParaRPr lang="ru-RU" altLang="ru-RU" sz="2400" dirty="0">
              <a:effectLst>
                <a:outerShdw blurRad="50800" dist="50800" dir="5400000" algn="ctr" rotWithShape="0">
                  <a:srgbClr val="000000">
                    <a:alpha val="98000"/>
                  </a:srgbClr>
                </a:outerShdw>
              </a:effectLst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47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1048" t="11799" r="23707" b="51392"/>
          <a:stretch/>
        </p:blipFill>
        <p:spPr>
          <a:xfrm>
            <a:off x="1141411" y="1236346"/>
            <a:ext cx="9277573" cy="3477138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1238" y="191880"/>
            <a:ext cx="9782029" cy="1174282"/>
          </a:xfrm>
        </p:spPr>
        <p:txBody>
          <a:bodyPr anchor="ctr">
            <a:normAutofit fontScale="92500" lnSpcReduction="10000"/>
          </a:bodyPr>
          <a:lstStyle/>
          <a:p>
            <a:pPr algn="ctr"/>
            <a:r>
              <a:rPr lang="ru-RU" sz="6600" dirty="0" smtClean="0"/>
              <a:t>Задание 3</a:t>
            </a:r>
            <a:endParaRPr lang="ru-RU" sz="66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9384145" y="4839855"/>
            <a:ext cx="1283855" cy="128385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3</a:t>
            </a:r>
            <a:r>
              <a:rPr lang="ru-RU" sz="4800" dirty="0" smtClean="0"/>
              <a:t>0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4183755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61385" y="553727"/>
            <a:ext cx="10465520" cy="1478570"/>
          </a:xfrm>
        </p:spPr>
        <p:txBody>
          <a:bodyPr/>
          <a:lstStyle/>
          <a:p>
            <a:pPr marL="1545590" algn="ctr">
              <a:lnSpc>
                <a:spcPts val="2585"/>
              </a:lnSpc>
              <a:spcAft>
                <a:spcPts val="0"/>
              </a:spcAft>
            </a:pPr>
            <a:r>
              <a:rPr lang="ru-RU" dirty="0" smtClean="0">
                <a:latin typeface="Arial" panose="020B0604020202020204" pitchFamily="34" charset="0"/>
                <a:ea typeface="Arial" panose="020B0604020202020204" pitchFamily="34" charset="0"/>
              </a:rPr>
              <a:t>Задание 3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70" t="62162" r="2082" b="9569"/>
          <a:stretch/>
        </p:blipFill>
        <p:spPr>
          <a:xfrm>
            <a:off x="3203793" y="3219306"/>
            <a:ext cx="8224797" cy="1880457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Graphic 1"/>
          <p:cNvSpPr>
            <a:spLocks/>
          </p:cNvSpPr>
          <p:nvPr/>
        </p:nvSpPr>
        <p:spPr>
          <a:xfrm>
            <a:off x="3912870" y="2489835"/>
            <a:ext cx="250825" cy="127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698" y="0"/>
                </a:lnTo>
              </a:path>
            </a:pathLst>
          </a:custGeom>
          <a:ln w="13193">
            <a:solidFill>
              <a:srgbClr val="000000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82" y="1219852"/>
            <a:ext cx="5338894" cy="19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40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5381" y="600364"/>
            <a:ext cx="10538692" cy="3057236"/>
          </a:xfrm>
        </p:spPr>
        <p:txBody>
          <a:bodyPr anchor="ctr">
            <a:normAutofit fontScale="85000" lnSpcReduction="10000"/>
          </a:bodyPr>
          <a:lstStyle/>
          <a:p>
            <a:pPr algn="ctr"/>
            <a:r>
              <a:rPr lang="ru-RU" sz="6600" dirty="0" smtClean="0"/>
              <a:t>4) Построить </a:t>
            </a:r>
            <a:r>
              <a:rPr lang="ru-RU" sz="6600" dirty="0"/>
              <a:t>таблицу </a:t>
            </a:r>
            <a:r>
              <a:rPr lang="ru-RU" sz="6600" dirty="0" smtClean="0"/>
              <a:t>истинности </a:t>
            </a:r>
            <a:r>
              <a:rPr lang="ru-RU" sz="6600" dirty="0"/>
              <a:t>для следующего логического выражения</a:t>
            </a:r>
            <a:endParaRPr lang="ru-RU" sz="66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9384145" y="4839855"/>
            <a:ext cx="1283855" cy="128385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4</a:t>
            </a:r>
            <a:r>
              <a:rPr lang="ru-RU" sz="4800" dirty="0" smtClean="0"/>
              <a:t>0</a:t>
            </a:r>
            <a:endParaRPr lang="ru-RU" sz="4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614" t="38000" r="41438" b="55263"/>
          <a:stretch/>
        </p:blipFill>
        <p:spPr>
          <a:xfrm>
            <a:off x="4427525" y="3657600"/>
            <a:ext cx="3465094" cy="69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60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5381" y="600364"/>
            <a:ext cx="8737601" cy="1764145"/>
          </a:xfrm>
        </p:spPr>
        <p:txBody>
          <a:bodyPr anchor="ctr">
            <a:normAutofit fontScale="55000" lnSpcReduction="20000"/>
          </a:bodyPr>
          <a:lstStyle/>
          <a:p>
            <a:pPr algn="ctr"/>
            <a:r>
              <a:rPr lang="ru-RU" sz="6600" dirty="0" smtClean="0"/>
              <a:t>4) Построить </a:t>
            </a:r>
            <a:r>
              <a:rPr lang="ru-RU" sz="6600" dirty="0"/>
              <a:t>таблицу </a:t>
            </a:r>
            <a:r>
              <a:rPr lang="ru-RU" sz="6600" dirty="0" smtClean="0"/>
              <a:t>истинности </a:t>
            </a:r>
            <a:r>
              <a:rPr lang="ru-RU" sz="6600" dirty="0"/>
              <a:t>для следующего логического выражения</a:t>
            </a:r>
            <a:endParaRPr lang="ru-RU" sz="6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9614" t="38000" r="41438" b="55263"/>
          <a:stretch/>
        </p:blipFill>
        <p:spPr>
          <a:xfrm>
            <a:off x="3901634" y="2364509"/>
            <a:ext cx="3465094" cy="69301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9298" t="33790" r="33386" b="43941"/>
          <a:stretch/>
        </p:blipFill>
        <p:spPr>
          <a:xfrm>
            <a:off x="2222024" y="3309792"/>
            <a:ext cx="6824313" cy="22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9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79053" y="1595624"/>
            <a:ext cx="9938328" cy="1385454"/>
          </a:xfrm>
        </p:spPr>
        <p:txBody>
          <a:bodyPr anchor="ctr">
            <a:normAutofit fontScale="77500" lnSpcReduction="20000"/>
          </a:bodyPr>
          <a:lstStyle/>
          <a:p>
            <a:pPr algn="ctr"/>
            <a:r>
              <a:rPr lang="ru-RU" sz="6600" dirty="0" smtClean="0"/>
              <a:t>5)Найти </a:t>
            </a:r>
            <a:r>
              <a:rPr lang="ru-RU" sz="6600" dirty="0"/>
              <a:t>значения выражений:</a:t>
            </a:r>
            <a:endParaRPr lang="ru-RU" sz="66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9384145" y="4839855"/>
            <a:ext cx="1283855" cy="128385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5</a:t>
            </a:r>
            <a:r>
              <a:rPr lang="ru-RU" sz="4800" dirty="0" smtClean="0"/>
              <a:t>0</a:t>
            </a:r>
            <a:endParaRPr lang="ru-RU" sz="4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1983" t="47450" r="39069" b="38140"/>
          <a:stretch/>
        </p:blipFill>
        <p:spPr>
          <a:xfrm>
            <a:off x="2200589" y="3157476"/>
            <a:ext cx="5293894" cy="14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0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593" y="1057729"/>
            <a:ext cx="9906000" cy="2852737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80653" y="722149"/>
            <a:ext cx="9938328" cy="1385454"/>
          </a:xfrm>
        </p:spPr>
        <p:txBody>
          <a:bodyPr anchor="ctr">
            <a:normAutofit fontScale="77500" lnSpcReduction="20000"/>
          </a:bodyPr>
          <a:lstStyle/>
          <a:p>
            <a:pPr algn="ctr"/>
            <a:r>
              <a:rPr lang="ru-RU" sz="6600" dirty="0" smtClean="0"/>
              <a:t>5)Найти </a:t>
            </a:r>
            <a:r>
              <a:rPr lang="ru-RU" sz="6600" dirty="0"/>
              <a:t>значения выражений:</a:t>
            </a:r>
            <a:endParaRPr lang="ru-RU" sz="6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1983" t="47450" r="39069" b="38140"/>
          <a:stretch/>
        </p:blipFill>
        <p:spPr>
          <a:xfrm>
            <a:off x="1720298" y="2107603"/>
            <a:ext cx="5293894" cy="14822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8877" t="37907" r="3017" b="37485"/>
          <a:stretch/>
        </p:blipFill>
        <p:spPr>
          <a:xfrm>
            <a:off x="1627931" y="3831271"/>
            <a:ext cx="9391050" cy="19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29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Подведём итоги)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0509" y="1810327"/>
            <a:ext cx="10206902" cy="4350328"/>
          </a:xfrm>
        </p:spPr>
        <p:txBody>
          <a:bodyPr>
            <a:normAutofit/>
          </a:bodyPr>
          <a:lstStyle/>
          <a:p>
            <a:r>
              <a:rPr lang="ru-RU" dirty="0" smtClean="0"/>
              <a:t>100-120 баллов: Ты большая </a:t>
            </a:r>
            <a:r>
              <a:rPr lang="ru-RU" dirty="0" err="1" smtClean="0"/>
              <a:t>умничка</a:t>
            </a:r>
            <a:r>
              <a:rPr lang="ru-RU" dirty="0" smtClean="0"/>
              <a:t>. Отлично владеешь информации и понимаешь алгоритмы решения различных задач. С тобой мы будем заниматься более углубленным изучением предмета.</a:t>
            </a:r>
          </a:p>
          <a:p>
            <a:r>
              <a:rPr lang="ru-RU" dirty="0" smtClean="0"/>
              <a:t>60-100 баллов: Не всё потеряно) Не переживай. Но нам стоит уделить внимания некоторым темам, что продолжить изучение школьной программы.</a:t>
            </a:r>
          </a:p>
          <a:p>
            <a:r>
              <a:rPr lang="en-US" dirty="0" smtClean="0"/>
              <a:t>&lt;60 </a:t>
            </a:r>
            <a:r>
              <a:rPr lang="ru-RU" dirty="0" smtClean="0"/>
              <a:t>баллов: Эх( В твоих знаниях много пробелов. Но не переживай. При активной работе у нас всё получится!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44678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3"/>
            <a:ext cx="12192000" cy="68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036" y="236971"/>
            <a:ext cx="7056582" cy="4455102"/>
          </a:xfrm>
        </p:spPr>
        <p:txBody>
          <a:bodyPr/>
          <a:lstStyle/>
          <a:p>
            <a:r>
              <a:rPr lang="ru-RU" sz="6600" dirty="0" smtClean="0"/>
              <a:t>Раунд 1. </a:t>
            </a:r>
            <a:r>
              <a:rPr lang="ru-RU" sz="6600" dirty="0"/>
              <a:t>Математические основы информатики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12" y="2262908"/>
            <a:ext cx="3340146" cy="38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6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5381" y="600364"/>
            <a:ext cx="9782029" cy="5198774"/>
          </a:xfrm>
        </p:spPr>
        <p:txBody>
          <a:bodyPr anchor="ctr">
            <a:normAutofit/>
          </a:bodyPr>
          <a:lstStyle/>
          <a:p>
            <a:pPr algn="ctr"/>
            <a:r>
              <a:rPr lang="ru-RU" sz="6600" dirty="0" smtClean="0"/>
              <a:t>1) Что такое система счисления</a:t>
            </a:r>
            <a:endParaRPr lang="ru-RU" sz="6600" dirty="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9384145" y="4839855"/>
            <a:ext cx="1283855" cy="128385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/>
              <a:t>10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4152091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891" y="618518"/>
            <a:ext cx="10465520" cy="1478570"/>
          </a:xfrm>
        </p:spPr>
        <p:txBody>
          <a:bodyPr/>
          <a:lstStyle/>
          <a:p>
            <a:pPr marL="1545590">
              <a:lnSpc>
                <a:spcPts val="2585"/>
              </a:lnSpc>
              <a:spcAft>
                <a:spcPts val="0"/>
              </a:spcAft>
            </a:pPr>
            <a:r>
              <a:rPr lang="ru-RU" dirty="0" smtClean="0">
                <a:latin typeface="Arial" panose="020B0604020202020204" pitchFamily="34" charset="0"/>
                <a:ea typeface="Arial" panose="020B0604020202020204" pitchFamily="34" charset="0"/>
              </a:rPr>
              <a:t>1) Что</a:t>
            </a:r>
            <a:r>
              <a:rPr lang="ru-RU" spc="-95" dirty="0" smtClean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  <a:t>такое</a:t>
            </a:r>
            <a:r>
              <a:rPr lang="ru-RU" spc="-45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  <a:t>система</a:t>
            </a:r>
            <a:r>
              <a:rPr lang="ru-RU" spc="8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ru-RU" spc="-10" dirty="0">
                <a:latin typeface="Arial" panose="020B0604020202020204" pitchFamily="34" charset="0"/>
                <a:ea typeface="Arial" panose="020B0604020202020204" pitchFamily="34" charset="0"/>
              </a:rPr>
              <a:t>счисления?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Graphic 1"/>
          <p:cNvSpPr>
            <a:spLocks/>
          </p:cNvSpPr>
          <p:nvPr/>
        </p:nvSpPr>
        <p:spPr>
          <a:xfrm>
            <a:off x="3912870" y="2489835"/>
            <a:ext cx="250825" cy="127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698" y="0"/>
                </a:lnTo>
              </a:path>
            </a:pathLst>
          </a:custGeom>
          <a:ln w="13193">
            <a:solidFill>
              <a:srgbClr val="000000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33570" y="1836259"/>
            <a:ext cx="952168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5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248150" algn="l"/>
              </a:tabLst>
            </a:pP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Система счисления</a:t>
            </a:r>
            <a:r>
              <a:rPr kumimoji="0" lang="ru-RU" altLang="ru-RU" sz="3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 - 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это совокупность приёмов и правил записи чисел с помощью </a:t>
            </a:r>
            <a:r>
              <a:rPr kumimoji="0" lang="ru-RU" altLang="ru-RU" sz="3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опререпённого</a:t>
            </a:r>
            <a:r>
              <a:rPr kumimoji="0" lang="ru-RU" altLang="ru-RU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 набора символов (некоторый способ кодирования числовой информации).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98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67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5381" y="600364"/>
            <a:ext cx="9782029" cy="5198774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ru-RU" sz="6600" dirty="0" smtClean="0"/>
              <a:t>2) В </a:t>
            </a:r>
            <a:r>
              <a:rPr lang="ru-RU" sz="6600" dirty="0"/>
              <a:t>каких системах счисления представляется информация в памяти ПK?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9384145" y="4839855"/>
            <a:ext cx="1283855" cy="128385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/>
              <a:t>2</a:t>
            </a:r>
            <a:r>
              <a:rPr lang="ru-RU" sz="4800" dirty="0" smtClean="0"/>
              <a:t>0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124087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436" y="618518"/>
            <a:ext cx="10834975" cy="1478570"/>
          </a:xfrm>
        </p:spPr>
        <p:txBody>
          <a:bodyPr>
            <a:normAutofit fontScale="90000"/>
          </a:bodyPr>
          <a:lstStyle/>
          <a:p>
            <a:pPr marL="1545590">
              <a:lnSpc>
                <a:spcPts val="2585"/>
              </a:lnSpc>
            </a:pPr>
            <a:r>
              <a:rPr lang="ru-RU" dirty="0"/>
              <a:t>2) В каких системах счисления представляется информация в памяти ПK?</a:t>
            </a:r>
            <a:br>
              <a:rPr lang="ru-RU" dirty="0"/>
            </a:b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Graphic 1"/>
          <p:cNvSpPr>
            <a:spLocks/>
          </p:cNvSpPr>
          <p:nvPr/>
        </p:nvSpPr>
        <p:spPr>
          <a:xfrm>
            <a:off x="3912870" y="2489835"/>
            <a:ext cx="250825" cy="127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698" y="0"/>
                </a:lnTo>
              </a:path>
            </a:pathLst>
          </a:custGeom>
          <a:ln w="13193">
            <a:solidFill>
              <a:srgbClr val="000000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33570" y="1836259"/>
            <a:ext cx="952168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indent="1588" defTabSz="914400"/>
            <a:r>
              <a:rPr lang="ru-RU" altLang="ru-RU" sz="36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Информация в компьютере представляется в двоичной системе счисления.</a:t>
            </a:r>
          </a:p>
          <a:p>
            <a:pPr lvl="0" indent="1588" defTabSz="914400"/>
            <a:r>
              <a:rPr lang="ru-RU" altLang="ru-RU" sz="36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Это система, в которой используются только два </a:t>
            </a:r>
            <a:r>
              <a:rPr lang="ru-RU" altLang="ru-RU" sz="3600" dirty="0" smtClean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числа: 0 и 1.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50800" dir="5400000" algn="ctr" rotWithShape="0">
                  <a:srgbClr val="000000">
                    <a:alpha val="98000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19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65381" y="600364"/>
            <a:ext cx="9782029" cy="5198774"/>
          </a:xfrm>
        </p:spPr>
        <p:txBody>
          <a:bodyPr anchor="ctr">
            <a:normAutofit/>
          </a:bodyPr>
          <a:lstStyle/>
          <a:p>
            <a:pPr algn="ctr"/>
            <a:r>
              <a:rPr lang="ru-RU" sz="6600" dirty="0" smtClean="0"/>
              <a:t>3) Назови </a:t>
            </a:r>
            <a:r>
              <a:rPr lang="ru-RU" sz="6600" dirty="0"/>
              <a:t>алфавиты систем счисления с основанием 10, 2, 8,	</a:t>
            </a:r>
            <a:r>
              <a:rPr lang="ru-RU" sz="6600" dirty="0" smtClean="0"/>
              <a:t>16</a:t>
            </a:r>
            <a:r>
              <a:rPr lang="ru-RU" sz="6600" dirty="0"/>
              <a:t>.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9384145" y="4839855"/>
            <a:ext cx="1283855" cy="128385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800" dirty="0" smtClean="0"/>
              <a:t>30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523056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891" y="618518"/>
            <a:ext cx="10465520" cy="1478570"/>
          </a:xfrm>
        </p:spPr>
        <p:txBody>
          <a:bodyPr>
            <a:normAutofit/>
          </a:bodyPr>
          <a:lstStyle/>
          <a:p>
            <a:pPr marL="1545590">
              <a:lnSpc>
                <a:spcPts val="2585"/>
              </a:lnSpc>
            </a:pPr>
            <a:r>
              <a:rPr lang="ru-RU" dirty="0"/>
              <a:t>3) Назови алфавиты систем счисления с основанием 10, 2, </a:t>
            </a:r>
            <a:r>
              <a:rPr lang="ru-RU" dirty="0" smtClean="0"/>
              <a:t>8, 16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Graphic 1"/>
          <p:cNvSpPr>
            <a:spLocks/>
          </p:cNvSpPr>
          <p:nvPr/>
        </p:nvSpPr>
        <p:spPr>
          <a:xfrm>
            <a:off x="3912870" y="2489835"/>
            <a:ext cx="250825" cy="1270"/>
          </a:xfrm>
          <a:custGeom>
            <a:avLst/>
            <a:gdLst/>
            <a:ahLst/>
            <a:cxnLst/>
            <a:rect l="l" t="t" r="r" b="b"/>
            <a:pathLst>
              <a:path w="250825">
                <a:moveTo>
                  <a:pt x="0" y="0"/>
                </a:moveTo>
                <a:lnTo>
                  <a:pt x="250698" y="0"/>
                </a:lnTo>
              </a:path>
            </a:pathLst>
          </a:custGeom>
          <a:ln w="13193">
            <a:solidFill>
              <a:srgbClr val="000000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ru-RU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33570" y="1836259"/>
            <a:ext cx="952168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248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indent="1588" defTabSz="914400"/>
            <a:r>
              <a:rPr lang="ru-RU" altLang="ru-RU" sz="36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Алфавит системы счисления </a:t>
            </a:r>
            <a:endParaRPr lang="ru-RU" altLang="ru-RU" sz="3600" dirty="0" smtClean="0">
              <a:effectLst>
                <a:outerShdw blurRad="50800" dist="50800" dir="5400000" algn="ctr" rotWithShape="0">
                  <a:srgbClr val="000000">
                    <a:alpha val="98000"/>
                  </a:srgbClr>
                </a:outerShdw>
              </a:effectLst>
              <a:ea typeface="Arial" panose="020B0604020202020204" pitchFamily="34" charset="0"/>
            </a:endParaRPr>
          </a:p>
          <a:p>
            <a:pPr lvl="0" indent="1588" defTabSz="914400"/>
            <a:r>
              <a:rPr lang="ru-RU" altLang="ru-RU" sz="3600" dirty="0" smtClean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Двоичная </a:t>
            </a:r>
            <a:r>
              <a:rPr lang="ru-RU" altLang="ru-RU" sz="36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0,1</a:t>
            </a:r>
          </a:p>
          <a:p>
            <a:pPr lvl="0" indent="1588" defTabSz="914400"/>
            <a:r>
              <a:rPr lang="ru-RU" altLang="ru-RU" sz="36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Восьмеричная 0, 1, 2, 3, 4</a:t>
            </a:r>
            <a:r>
              <a:rPr lang="ru-RU" altLang="ru-RU" sz="3600" dirty="0" smtClean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, </a:t>
            </a:r>
            <a:r>
              <a:rPr lang="ru-RU" altLang="ru-RU" sz="36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5, 6, 7</a:t>
            </a:r>
          </a:p>
          <a:p>
            <a:pPr lvl="0" indent="1588" defTabSz="914400"/>
            <a:r>
              <a:rPr lang="ru-RU" altLang="ru-RU" sz="3600" dirty="0">
                <a:effectLst>
                  <a:outerShdw blurRad="50800" dist="50800" dir="5400000" algn="ctr" rotWithShape="0">
                    <a:srgbClr val="000000">
                      <a:alpha val="98000"/>
                    </a:srgbClr>
                  </a:outerShdw>
                </a:effectLst>
                <a:ea typeface="Arial" panose="020B0604020202020204" pitchFamily="34" charset="0"/>
              </a:rPr>
              <a:t>Шестнадцатеричная 0,1, 2, 3, 4, 5, 6, 7, 8,9, А, В, С, D, Е, F</a:t>
            </a:r>
          </a:p>
        </p:txBody>
      </p:sp>
    </p:spTree>
    <p:extLst>
      <p:ext uri="{BB962C8B-B14F-4D97-AF65-F5344CB8AC3E}">
        <p14:creationId xmlns:p14="http://schemas.microsoft.com/office/powerpoint/2010/main" val="936194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84</TotalTime>
  <Words>592</Words>
  <Application>Microsoft Office PowerPoint</Application>
  <PresentationFormat>Широкоэкранный</PresentationFormat>
  <Paragraphs>66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Trebuchet MS</vt:lpstr>
      <vt:lpstr>Tw Cen MT</vt:lpstr>
      <vt:lpstr>Контур</vt:lpstr>
      <vt:lpstr>Презентация PowerPoint</vt:lpstr>
      <vt:lpstr>Сейчас тебе предстоит пройти квест, в результате которого мы оценим твои знания</vt:lpstr>
      <vt:lpstr>Раунд 1. Математические основы информатики </vt:lpstr>
      <vt:lpstr>Презентация PowerPoint</vt:lpstr>
      <vt:lpstr>1) Что такое система счисления? </vt:lpstr>
      <vt:lpstr>Презентация PowerPoint</vt:lpstr>
      <vt:lpstr>2) В каких системах счисления представляется информация в памяти ПK?  </vt:lpstr>
      <vt:lpstr>Презентация PowerPoint</vt:lpstr>
      <vt:lpstr>3) Назови алфавиты систем счисления с основанием 10, 2, 8, 16.  </vt:lpstr>
      <vt:lpstr>Презентация PowerPoint</vt:lpstr>
      <vt:lpstr>4) Переведи целое десятично число 45 в системы счисления с основаниями 2, 8, 16.</vt:lpstr>
      <vt:lpstr>Презентация PowerPoint</vt:lpstr>
      <vt:lpstr>5) Переведи числа из двоичной системы в десятичную: а) 1100101 Б) 1001111  </vt:lpstr>
      <vt:lpstr>Презентация PowerPoint</vt:lpstr>
      <vt:lpstr>6) Выполните арифметические действия в двоичной системе счисления А)101010+1101 Б)1010+1010 В)1010*11 Г)111*101  </vt:lpstr>
      <vt:lpstr>Раунд 2. Элементы алгебры логики </vt:lpstr>
      <vt:lpstr>Презентация PowerPoint</vt:lpstr>
      <vt:lpstr>1) Что изучает наука логика?  </vt:lpstr>
      <vt:lpstr>Презентация PowerPoint</vt:lpstr>
      <vt:lpstr>2) Какие логические операции ты знаешь и как они обозначаются?</vt:lpstr>
      <vt:lpstr>Презентация PowerPoint</vt:lpstr>
      <vt:lpstr>Задание 3  </vt:lpstr>
      <vt:lpstr>Презентация PowerPoint</vt:lpstr>
      <vt:lpstr>Презентация PowerPoint</vt:lpstr>
      <vt:lpstr>Презентация PowerPoint</vt:lpstr>
      <vt:lpstr>Презентация PowerPoint</vt:lpstr>
      <vt:lpstr>Подведём итоги)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Виктория Баснина</dc:creator>
  <cp:lastModifiedBy>Виктория Баснина</cp:lastModifiedBy>
  <cp:revision>9</cp:revision>
  <dcterms:created xsi:type="dcterms:W3CDTF">2025-02-25T05:58:47Z</dcterms:created>
  <dcterms:modified xsi:type="dcterms:W3CDTF">2025-02-25T16:43:26Z</dcterms:modified>
</cp:coreProperties>
</file>